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9144000" cy="6858000" type="screen4x3"/>
  <p:notesSz cx="7023100" cy="93091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34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128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275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D000BE-7EED-4D7A-BC36-9732286BDAB2}" type="datetimeFigureOut">
              <a:rPr lang="en-US" smtClean="0"/>
              <a:t>2/12/2018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7638" y="1163638"/>
            <a:ext cx="4187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9925"/>
            <a:ext cx="5619750" cy="36655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275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28F874-6244-41B0-BA03-055C46BECE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8397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28F874-6244-41B0-BA03-055C46BECE7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17950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9A3A3-695F-41DD-A1AF-8739A3A5D7A6}" type="datetimeFigureOut">
              <a:rPr lang="en-US" smtClean="0"/>
              <a:t>2/12/2018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90540-F737-4930-8398-BFB1D03671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0098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9A3A3-695F-41DD-A1AF-8739A3A5D7A6}" type="datetimeFigureOut">
              <a:rPr lang="en-US" smtClean="0"/>
              <a:t>2/12/2018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90540-F737-4930-8398-BFB1D03671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40871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9A3A3-695F-41DD-A1AF-8739A3A5D7A6}" type="datetimeFigureOut">
              <a:rPr lang="en-US" smtClean="0"/>
              <a:t>2/12/2018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90540-F737-4930-8398-BFB1D03671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33479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9A3A3-695F-41DD-A1AF-8739A3A5D7A6}" type="datetimeFigureOut">
              <a:rPr lang="en-US" smtClean="0"/>
              <a:t>2/12/2018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90540-F737-4930-8398-BFB1D03671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18122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9A3A3-695F-41DD-A1AF-8739A3A5D7A6}" type="datetimeFigureOut">
              <a:rPr lang="en-US" smtClean="0"/>
              <a:t>2/12/2018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90540-F737-4930-8398-BFB1D03671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0396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9A3A3-695F-41DD-A1AF-8739A3A5D7A6}" type="datetimeFigureOut">
              <a:rPr lang="en-US" smtClean="0"/>
              <a:t>2/12/2018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90540-F737-4930-8398-BFB1D03671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95312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9A3A3-695F-41DD-A1AF-8739A3A5D7A6}" type="datetimeFigureOut">
              <a:rPr lang="en-US" smtClean="0"/>
              <a:t>2/12/2018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90540-F737-4930-8398-BFB1D03671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92576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9A3A3-695F-41DD-A1AF-8739A3A5D7A6}" type="datetimeFigureOut">
              <a:rPr lang="en-US" smtClean="0"/>
              <a:t>2/12/2018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90540-F737-4930-8398-BFB1D03671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5707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9A3A3-695F-41DD-A1AF-8739A3A5D7A6}" type="datetimeFigureOut">
              <a:rPr lang="en-US" smtClean="0"/>
              <a:t>2/12/2018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90540-F737-4930-8398-BFB1D03671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5946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9A3A3-695F-41DD-A1AF-8739A3A5D7A6}" type="datetimeFigureOut">
              <a:rPr lang="en-US" smtClean="0"/>
              <a:t>2/12/2018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90540-F737-4930-8398-BFB1D03671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3667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9A3A3-695F-41DD-A1AF-8739A3A5D7A6}" type="datetimeFigureOut">
              <a:rPr lang="en-US" smtClean="0"/>
              <a:t>2/12/2018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90540-F737-4930-8398-BFB1D03671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85565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C9A3A3-695F-41DD-A1AF-8739A3A5D7A6}" type="datetimeFigureOut">
              <a:rPr lang="en-US" smtClean="0"/>
              <a:t>2/12/2018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490540-F737-4930-8398-BFB1D03671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56311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" name="AutoShape 60"/>
          <p:cNvSpPr>
            <a:spLocks noChangeArrowheads="1"/>
          </p:cNvSpPr>
          <p:nvPr/>
        </p:nvSpPr>
        <p:spPr bwMode="auto">
          <a:xfrm rot="10800000">
            <a:off x="1630118" y="5470468"/>
            <a:ext cx="493712" cy="206375"/>
          </a:xfrm>
          <a:prstGeom prst="leftArrow">
            <a:avLst>
              <a:gd name="adj1" fmla="val 50000"/>
              <a:gd name="adj2" fmla="val 59808"/>
            </a:avLst>
          </a:prstGeom>
          <a:solidFill>
            <a:srgbClr val="C0C0C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Bernard MT Condensed" panose="02050806060905020404" pitchFamily="18" charset="0"/>
              <a:cs typeface="Arial" panose="020B0604020202020204" pitchFamily="34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155665" y="1161213"/>
            <a:ext cx="2101448" cy="347033"/>
          </a:xfrm>
          <a:prstGeom prst="rect">
            <a:avLst/>
          </a:prstGeom>
          <a:solidFill>
            <a:srgbClr val="ED7D3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2200" dirty="0" smtClean="0">
                <a:solidFill>
                  <a:srgbClr val="FFFFFF"/>
                </a:solidFill>
                <a:latin typeface="Bernard MT Condensed" panose="02050806060905020404" pitchFamily="18" charset="0"/>
                <a:cs typeface="Arial" panose="020B0604020202020204" pitchFamily="34" charset="0"/>
              </a:rPr>
              <a:t>FRESHMAN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ernard MT Condensed" panose="02050806060905020404" pitchFamily="18" charset="0"/>
              <a:cs typeface="Arial" panose="020B0604020202020204" pitchFamily="34" charset="0"/>
            </a:endParaRP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2395838" y="1164359"/>
            <a:ext cx="2100014" cy="347033"/>
          </a:xfrm>
          <a:prstGeom prst="rect">
            <a:avLst/>
          </a:prstGeom>
          <a:solidFill>
            <a:srgbClr val="ED7D3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200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Bernard MT Condensed" panose="02050806060905020404" pitchFamily="18" charset="0"/>
                <a:cs typeface="Arial" panose="020B0604020202020204" pitchFamily="34" charset="0"/>
              </a:rPr>
              <a:t>SOPHOMORE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ernard MT Condensed" panose="02050806060905020404" pitchFamily="18" charset="0"/>
              <a:cs typeface="Arial" panose="020B0604020202020204" pitchFamily="34" charset="0"/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4631589" y="1164359"/>
            <a:ext cx="2101448" cy="347033"/>
          </a:xfrm>
          <a:prstGeom prst="rect">
            <a:avLst/>
          </a:prstGeom>
          <a:solidFill>
            <a:srgbClr val="ED7D3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200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Bernard MT Condensed" panose="02050806060905020404" pitchFamily="18" charset="0"/>
                <a:cs typeface="Arial" panose="020B0604020202020204" pitchFamily="34" charset="0"/>
              </a:rPr>
              <a:t>JUNIOR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ernard MT Condensed" panose="02050806060905020404" pitchFamily="18" charset="0"/>
              <a:cs typeface="Arial" panose="020B0604020202020204" pitchFamily="34" charset="0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6865146" y="1165222"/>
            <a:ext cx="2100015" cy="347033"/>
          </a:xfrm>
          <a:prstGeom prst="rect">
            <a:avLst/>
          </a:prstGeom>
          <a:solidFill>
            <a:srgbClr val="ED7D3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200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Bernard MT Condensed" panose="02050806060905020404" pitchFamily="18" charset="0"/>
                <a:cs typeface="Arial" panose="020B0604020202020204" pitchFamily="34" charset="0"/>
              </a:rPr>
              <a:t>SENIOR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ernard MT Condensed" panose="02050806060905020404" pitchFamily="18" charset="0"/>
              <a:cs typeface="Arial" panose="020B0604020202020204" pitchFamily="34" charset="0"/>
            </a:endParaRP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154690" y="1503447"/>
            <a:ext cx="1038225" cy="298203"/>
          </a:xfrm>
          <a:prstGeom prst="rect">
            <a:avLst/>
          </a:prstGeom>
          <a:solidFill>
            <a:srgbClr val="2D4E6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Bernard MT Condensed" panose="02050806060905020404" pitchFamily="18" charset="0"/>
                <a:cs typeface="Arial" panose="020B0604020202020204" pitchFamily="34" charset="0"/>
              </a:rPr>
              <a:t>FALL</a:t>
            </a:r>
            <a:endParaRPr kumimoji="0" lang="en-US" alt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ernard MT Condensed" panose="02050806060905020404" pitchFamily="18" charset="0"/>
              <a:cs typeface="Arial" panose="020B0604020202020204" pitchFamily="34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1217913" y="1506172"/>
            <a:ext cx="1038225" cy="298203"/>
          </a:xfrm>
          <a:prstGeom prst="rect">
            <a:avLst/>
          </a:prstGeom>
          <a:solidFill>
            <a:srgbClr val="2D4E6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Bernard MT Condensed" panose="02050806060905020404" pitchFamily="18" charset="0"/>
                <a:cs typeface="Arial" panose="020B0604020202020204" pitchFamily="34" charset="0"/>
              </a:rPr>
              <a:t>SPRING</a:t>
            </a:r>
            <a:endParaRPr kumimoji="0" lang="en-US" alt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ernard MT Condensed" panose="02050806060905020404" pitchFamily="18" charset="0"/>
              <a:cs typeface="Arial" panose="020B0604020202020204" pitchFamily="34" charset="0"/>
            </a:endParaRPr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2395810" y="1508247"/>
            <a:ext cx="1038225" cy="299426"/>
          </a:xfrm>
          <a:prstGeom prst="rect">
            <a:avLst/>
          </a:prstGeom>
          <a:solidFill>
            <a:srgbClr val="2D4E6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Bernard MT Condensed" panose="02050806060905020404" pitchFamily="18" charset="0"/>
                <a:cs typeface="Arial" panose="020B0604020202020204" pitchFamily="34" charset="0"/>
              </a:rPr>
              <a:t>FALL</a:t>
            </a:r>
            <a:endParaRPr kumimoji="0" lang="en-US" alt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ernard MT Condensed" panose="02050806060905020404" pitchFamily="18" charset="0"/>
              <a:cs typeface="Arial" panose="020B0604020202020204" pitchFamily="34" charset="0"/>
            </a:endParaRPr>
          </a:p>
        </p:txBody>
      </p:sp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3455366" y="1513581"/>
            <a:ext cx="1038225" cy="288069"/>
          </a:xfrm>
          <a:prstGeom prst="rect">
            <a:avLst/>
          </a:prstGeom>
          <a:solidFill>
            <a:srgbClr val="2D4E6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Bernard MT Condensed" panose="02050806060905020404" pitchFamily="18" charset="0"/>
                <a:cs typeface="Arial" panose="020B0604020202020204" pitchFamily="34" charset="0"/>
              </a:rPr>
              <a:t>SPRING</a:t>
            </a:r>
            <a:endParaRPr kumimoji="0" lang="en-US" alt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ernard MT Condensed" panose="02050806060905020404" pitchFamily="18" charset="0"/>
              <a:cs typeface="Arial" panose="020B0604020202020204" pitchFamily="34" charset="0"/>
            </a:endParaRPr>
          </a:p>
        </p:txBody>
      </p:sp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4632188" y="1508133"/>
            <a:ext cx="1038225" cy="283383"/>
          </a:xfrm>
          <a:prstGeom prst="rect">
            <a:avLst/>
          </a:prstGeom>
          <a:solidFill>
            <a:srgbClr val="2D4E6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Bernard MT Condensed" panose="02050806060905020404" pitchFamily="18" charset="0"/>
                <a:cs typeface="Arial" panose="020B0604020202020204" pitchFamily="34" charset="0"/>
              </a:rPr>
              <a:t>FALL</a:t>
            </a:r>
            <a:endParaRPr kumimoji="0" lang="en-US" alt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ernard MT Condensed" panose="02050806060905020404" pitchFamily="18" charset="0"/>
              <a:cs typeface="Arial" panose="020B0604020202020204" pitchFamily="34" charset="0"/>
            </a:endParaRPr>
          </a:p>
        </p:txBody>
      </p:sp>
      <p:sp>
        <p:nvSpPr>
          <p:cNvPr id="13" name="Text Box 11"/>
          <p:cNvSpPr txBox="1">
            <a:spLocks noChangeArrowheads="1"/>
          </p:cNvSpPr>
          <p:nvPr/>
        </p:nvSpPr>
        <p:spPr bwMode="auto">
          <a:xfrm>
            <a:off x="5694812" y="1505498"/>
            <a:ext cx="1038225" cy="283383"/>
          </a:xfrm>
          <a:prstGeom prst="rect">
            <a:avLst/>
          </a:prstGeom>
          <a:solidFill>
            <a:srgbClr val="2D4E6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Bernard MT Condensed" panose="02050806060905020404" pitchFamily="18" charset="0"/>
                <a:cs typeface="Arial" panose="020B0604020202020204" pitchFamily="34" charset="0"/>
              </a:rPr>
              <a:t>SPRING</a:t>
            </a:r>
            <a:endParaRPr kumimoji="0" lang="en-US" alt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ernard MT Condensed" panose="02050806060905020404" pitchFamily="18" charset="0"/>
              <a:cs typeface="Arial" panose="020B0604020202020204" pitchFamily="34" charset="0"/>
            </a:endParaRPr>
          </a:p>
        </p:txBody>
      </p:sp>
      <p:sp>
        <p:nvSpPr>
          <p:cNvPr id="14" name="Text Box 12"/>
          <p:cNvSpPr txBox="1">
            <a:spLocks noChangeArrowheads="1"/>
          </p:cNvSpPr>
          <p:nvPr/>
        </p:nvSpPr>
        <p:spPr bwMode="auto">
          <a:xfrm>
            <a:off x="6864734" y="1512255"/>
            <a:ext cx="1038225" cy="281945"/>
          </a:xfrm>
          <a:prstGeom prst="rect">
            <a:avLst/>
          </a:prstGeom>
          <a:solidFill>
            <a:srgbClr val="2D4E6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Bernard MT Condensed" panose="02050806060905020404" pitchFamily="18" charset="0"/>
                <a:cs typeface="Arial" panose="020B0604020202020204" pitchFamily="34" charset="0"/>
              </a:rPr>
              <a:t>FALL</a:t>
            </a:r>
            <a:endParaRPr kumimoji="0" lang="en-US" alt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ernard MT Condensed" panose="02050806060905020404" pitchFamily="18" charset="0"/>
              <a:cs typeface="Arial" panose="020B0604020202020204" pitchFamily="34" charset="0"/>
            </a:endParaRPr>
          </a:p>
        </p:txBody>
      </p:sp>
      <p:sp>
        <p:nvSpPr>
          <p:cNvPr id="15" name="Text Box 13"/>
          <p:cNvSpPr txBox="1">
            <a:spLocks noChangeArrowheads="1"/>
          </p:cNvSpPr>
          <p:nvPr/>
        </p:nvSpPr>
        <p:spPr bwMode="auto">
          <a:xfrm>
            <a:off x="7926936" y="1512255"/>
            <a:ext cx="1038225" cy="281945"/>
          </a:xfrm>
          <a:prstGeom prst="rect">
            <a:avLst/>
          </a:prstGeom>
          <a:solidFill>
            <a:srgbClr val="2D4E6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Bernard MT Condensed" panose="02050806060905020404" pitchFamily="18" charset="0"/>
                <a:cs typeface="Arial" panose="020B0604020202020204" pitchFamily="34" charset="0"/>
              </a:rPr>
              <a:t>SPRING</a:t>
            </a:r>
            <a:endParaRPr kumimoji="0" lang="en-US" alt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ernard MT Condensed" panose="02050806060905020404" pitchFamily="18" charset="0"/>
              <a:cs typeface="Arial" panose="020B0604020202020204" pitchFamily="34" charset="0"/>
            </a:endParaRPr>
          </a:p>
        </p:txBody>
      </p:sp>
      <p:sp>
        <p:nvSpPr>
          <p:cNvPr id="16" name="Text Box 14"/>
          <p:cNvSpPr txBox="1">
            <a:spLocks noChangeArrowheads="1"/>
          </p:cNvSpPr>
          <p:nvPr/>
        </p:nvSpPr>
        <p:spPr bwMode="auto">
          <a:xfrm>
            <a:off x="162253" y="1804375"/>
            <a:ext cx="1023098" cy="677862"/>
          </a:xfrm>
          <a:prstGeom prst="rect">
            <a:avLst/>
          </a:prstGeom>
          <a:solidFill>
            <a:srgbClr val="C0C0C0"/>
          </a:solidFill>
          <a:ln w="19050" algn="ctr">
            <a:solidFill>
              <a:srgbClr val="0C0C0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Bernard MT Condensed" panose="02050806060905020404" pitchFamily="18" charset="0"/>
                <a:cs typeface="Arial" panose="020B0604020202020204" pitchFamily="34" charset="0"/>
              </a:rPr>
              <a:t>ECON 102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Bernard MT Condensed" panose="02050806060905020404" pitchFamily="18" charset="0"/>
                <a:cs typeface="Arial" panose="020B0604020202020204" pitchFamily="34" charset="0"/>
              </a:rPr>
              <a:t>Intro Micro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ernard MT Condensed" panose="02050806060905020404" pitchFamily="18" charset="0"/>
              <a:cs typeface="Arial" panose="020B0604020202020204" pitchFamily="34" charset="0"/>
            </a:endParaRPr>
          </a:p>
        </p:txBody>
      </p:sp>
      <p:sp>
        <p:nvSpPr>
          <p:cNvPr id="17" name="Text Box 15"/>
          <p:cNvSpPr txBox="1">
            <a:spLocks noChangeArrowheads="1"/>
          </p:cNvSpPr>
          <p:nvPr/>
        </p:nvSpPr>
        <p:spPr bwMode="auto">
          <a:xfrm>
            <a:off x="1227594" y="1804036"/>
            <a:ext cx="1023098" cy="677862"/>
          </a:xfrm>
          <a:prstGeom prst="rect">
            <a:avLst/>
          </a:prstGeom>
          <a:solidFill>
            <a:srgbClr val="C0C0C0"/>
          </a:solidFill>
          <a:ln w="19050" algn="ctr">
            <a:solidFill>
              <a:srgbClr val="0C0C0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Bernard MT Condensed" panose="02050806060905020404" pitchFamily="18" charset="0"/>
                <a:cs typeface="Arial" panose="020B0604020202020204" pitchFamily="34" charset="0"/>
              </a:rPr>
              <a:t>ECON 103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Bernard MT Condensed" panose="02050806060905020404" pitchFamily="18" charset="0"/>
                <a:cs typeface="Arial" panose="020B0604020202020204" pitchFamily="34" charset="0"/>
              </a:rPr>
              <a:t>Intro Macro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Bernard MT Condensed" panose="02050806060905020404" pitchFamily="18" charset="0"/>
              <a:cs typeface="Arial" panose="020B0604020202020204" pitchFamily="34" charset="0"/>
            </a:endParaRPr>
          </a:p>
        </p:txBody>
      </p:sp>
      <p:sp>
        <p:nvSpPr>
          <p:cNvPr id="18" name="Text Box 16"/>
          <p:cNvSpPr txBox="1">
            <a:spLocks noChangeArrowheads="1"/>
          </p:cNvSpPr>
          <p:nvPr/>
        </p:nvSpPr>
        <p:spPr bwMode="auto">
          <a:xfrm>
            <a:off x="1225476" y="2536859"/>
            <a:ext cx="1023098" cy="677862"/>
          </a:xfrm>
          <a:prstGeom prst="rect">
            <a:avLst/>
          </a:prstGeom>
          <a:solidFill>
            <a:srgbClr val="C0C0C0"/>
          </a:solidFill>
          <a:ln w="19050" algn="ctr">
            <a:solidFill>
              <a:srgbClr val="0C0C0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Bernard MT Condensed" panose="02050806060905020404" pitchFamily="18" charset="0"/>
                <a:cs typeface="Arial" panose="020B0604020202020204" pitchFamily="34" charset="0"/>
              </a:rPr>
              <a:t>ECON 202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Bernard MT Condensed" panose="02050806060905020404" pitchFamily="18" charset="0"/>
                <a:cs typeface="Arial" panose="020B0604020202020204" pitchFamily="34" charset="0"/>
              </a:rPr>
              <a:t>Econ Stat I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Bernard MT Condensed" panose="02050806060905020404" pitchFamily="18" charset="0"/>
              <a:cs typeface="Arial" panose="020B0604020202020204" pitchFamily="34" charset="0"/>
            </a:endParaRPr>
          </a:p>
        </p:txBody>
      </p:sp>
      <p:sp>
        <p:nvSpPr>
          <p:cNvPr id="19" name="Text Box 17"/>
          <p:cNvSpPr txBox="1">
            <a:spLocks noChangeArrowheads="1"/>
          </p:cNvSpPr>
          <p:nvPr/>
        </p:nvSpPr>
        <p:spPr bwMode="auto">
          <a:xfrm>
            <a:off x="2403373" y="1805174"/>
            <a:ext cx="1023098" cy="677862"/>
          </a:xfrm>
          <a:prstGeom prst="rect">
            <a:avLst/>
          </a:prstGeom>
          <a:solidFill>
            <a:srgbClr val="C0C0C0"/>
          </a:solidFill>
          <a:ln w="19050" algn="ctr">
            <a:solidFill>
              <a:srgbClr val="0C0C0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Bernard MT Condensed" panose="02050806060905020404" pitchFamily="18" charset="0"/>
                <a:cs typeface="Arial" panose="020B0604020202020204" pitchFamily="34" charset="0"/>
              </a:rPr>
              <a:t>ECON 203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Bernard MT Condensed" panose="02050806060905020404" pitchFamily="18" charset="0"/>
                <a:cs typeface="Arial" panose="020B0604020202020204" pitchFamily="34" charset="0"/>
              </a:rPr>
              <a:t>Econ Stat II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ernard MT Condensed" panose="02050806060905020404" pitchFamily="18" charset="0"/>
              <a:cs typeface="Arial" panose="020B0604020202020204" pitchFamily="34" charset="0"/>
            </a:endParaRPr>
          </a:p>
        </p:txBody>
      </p:sp>
      <p:sp>
        <p:nvSpPr>
          <p:cNvPr id="20" name="Text Box 18"/>
          <p:cNvSpPr txBox="1">
            <a:spLocks noChangeArrowheads="1"/>
          </p:cNvSpPr>
          <p:nvPr/>
        </p:nvSpPr>
        <p:spPr bwMode="auto">
          <a:xfrm>
            <a:off x="3470493" y="1807673"/>
            <a:ext cx="1015242" cy="677862"/>
          </a:xfrm>
          <a:prstGeom prst="rect">
            <a:avLst/>
          </a:prstGeom>
          <a:solidFill>
            <a:srgbClr val="C0C0C0"/>
          </a:solidFill>
          <a:ln w="19050" algn="ctr">
            <a:solidFill>
              <a:srgbClr val="0C0C0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Bernard MT Condensed" panose="02050806060905020404" pitchFamily="18" charset="0"/>
                <a:cs typeface="Arial" panose="020B0604020202020204" pitchFamily="34" charset="0"/>
              </a:rPr>
              <a:t>ECON 302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Bernard MT Condensed" panose="02050806060905020404" pitchFamily="18" charset="0"/>
                <a:cs typeface="Arial" panose="020B0604020202020204" pitchFamily="34" charset="0"/>
              </a:rPr>
              <a:t>Int. Micro Theory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ernard MT Condensed" panose="02050806060905020404" pitchFamily="18" charset="0"/>
              <a:cs typeface="Arial" panose="020B0604020202020204" pitchFamily="34" charset="0"/>
            </a:endParaRPr>
          </a:p>
        </p:txBody>
      </p:sp>
      <p:cxnSp>
        <p:nvCxnSpPr>
          <p:cNvPr id="1043" name="AutoShape 19"/>
          <p:cNvCxnSpPr>
            <a:cxnSpLocks noChangeShapeType="1"/>
          </p:cNvCxnSpPr>
          <p:nvPr/>
        </p:nvCxnSpPr>
        <p:spPr bwMode="auto">
          <a:xfrm flipV="1">
            <a:off x="2144807" y="2327890"/>
            <a:ext cx="383128" cy="292027"/>
          </a:xfrm>
          <a:prstGeom prst="straightConnector1">
            <a:avLst/>
          </a:prstGeom>
          <a:noFill/>
          <a:ln w="254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cxnSp>
      <p:sp>
        <p:nvSpPr>
          <p:cNvPr id="21" name="Text Box 20"/>
          <p:cNvSpPr txBox="1">
            <a:spLocks noChangeArrowheads="1"/>
          </p:cNvSpPr>
          <p:nvPr/>
        </p:nvSpPr>
        <p:spPr bwMode="auto">
          <a:xfrm>
            <a:off x="4642170" y="1799731"/>
            <a:ext cx="1023098" cy="677862"/>
          </a:xfrm>
          <a:prstGeom prst="rect">
            <a:avLst/>
          </a:prstGeom>
          <a:solidFill>
            <a:srgbClr val="C0C0C0"/>
          </a:solidFill>
          <a:ln w="19050" algn="ctr">
            <a:solidFill>
              <a:srgbClr val="0C0C0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Bernard MT Condensed" panose="02050806060905020404" pitchFamily="18" charset="0"/>
                <a:cs typeface="Arial" panose="020B0604020202020204" pitchFamily="34" charset="0"/>
              </a:rPr>
              <a:t>ECON 4xx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Bernard MT Condensed" panose="02050806060905020404" pitchFamily="18" charset="0"/>
                <a:cs typeface="Arial" panose="020B0604020202020204" pitchFamily="34" charset="0"/>
              </a:rPr>
              <a:t>Advanced Elective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ernard MT Condensed" panose="02050806060905020404" pitchFamily="18" charset="0"/>
              <a:cs typeface="Arial" panose="020B0604020202020204" pitchFamily="34" charset="0"/>
            </a:endParaRPr>
          </a:p>
        </p:txBody>
      </p:sp>
      <p:sp>
        <p:nvSpPr>
          <p:cNvPr id="22" name="Text Box 21"/>
          <p:cNvSpPr txBox="1">
            <a:spLocks noChangeArrowheads="1"/>
          </p:cNvSpPr>
          <p:nvPr/>
        </p:nvSpPr>
        <p:spPr bwMode="auto">
          <a:xfrm>
            <a:off x="4640802" y="2525218"/>
            <a:ext cx="1023098" cy="677862"/>
          </a:xfrm>
          <a:prstGeom prst="rect">
            <a:avLst/>
          </a:prstGeom>
          <a:solidFill>
            <a:srgbClr val="C0C0C0"/>
          </a:solidFill>
          <a:ln w="19050" algn="ctr">
            <a:solidFill>
              <a:srgbClr val="0C0C0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Bernard MT Condensed" panose="02050806060905020404" pitchFamily="18" charset="0"/>
                <a:cs typeface="Arial" panose="020B0604020202020204" pitchFamily="34" charset="0"/>
              </a:rPr>
              <a:t>ECON 303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Bernard MT Condensed" panose="02050806060905020404" pitchFamily="18" charset="0"/>
                <a:cs typeface="Arial" panose="020B0604020202020204" pitchFamily="34" charset="0"/>
              </a:rPr>
              <a:t>Int. Macro Theory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Bernard MT Condensed" panose="02050806060905020404" pitchFamily="18" charset="0"/>
              <a:cs typeface="Arial" panose="020B0604020202020204" pitchFamily="34" charset="0"/>
            </a:endParaRPr>
          </a:p>
        </p:txBody>
      </p:sp>
      <p:sp>
        <p:nvSpPr>
          <p:cNvPr id="23" name="Text Box 22"/>
          <p:cNvSpPr txBox="1">
            <a:spLocks noChangeArrowheads="1"/>
          </p:cNvSpPr>
          <p:nvPr/>
        </p:nvSpPr>
        <p:spPr bwMode="auto">
          <a:xfrm>
            <a:off x="5703350" y="1799731"/>
            <a:ext cx="1023098" cy="677862"/>
          </a:xfrm>
          <a:prstGeom prst="rect">
            <a:avLst/>
          </a:prstGeom>
          <a:solidFill>
            <a:srgbClr val="C0C0C0"/>
          </a:solidFill>
          <a:ln w="19050" algn="ctr">
            <a:solidFill>
              <a:srgbClr val="0C0C0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Bernard MT Condensed" panose="02050806060905020404" pitchFamily="18" charset="0"/>
                <a:cs typeface="Arial" panose="020B0604020202020204" pitchFamily="34" charset="0"/>
              </a:rPr>
              <a:t>ECON 4xx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Bernard MT Condensed" panose="02050806060905020404" pitchFamily="18" charset="0"/>
                <a:cs typeface="Arial" panose="020B0604020202020204" pitchFamily="34" charset="0"/>
              </a:rPr>
              <a:t>Advanced Elective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Bernard MT Condensed" panose="02050806060905020404" pitchFamily="18" charset="0"/>
              <a:cs typeface="Arial" panose="020B0604020202020204" pitchFamily="34" charset="0"/>
            </a:endParaRPr>
          </a:p>
        </p:txBody>
      </p:sp>
      <p:sp>
        <p:nvSpPr>
          <p:cNvPr id="24" name="Text Box 23"/>
          <p:cNvSpPr txBox="1">
            <a:spLocks noChangeArrowheads="1"/>
          </p:cNvSpPr>
          <p:nvPr/>
        </p:nvSpPr>
        <p:spPr bwMode="auto">
          <a:xfrm>
            <a:off x="3462637" y="2542545"/>
            <a:ext cx="1023098" cy="677862"/>
          </a:xfrm>
          <a:prstGeom prst="rect">
            <a:avLst/>
          </a:prstGeom>
          <a:solidFill>
            <a:srgbClr val="C0C0C0"/>
          </a:solidFill>
          <a:ln w="19050" algn="ctr">
            <a:solidFill>
              <a:srgbClr val="0C0C0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Bernard MT Condensed" panose="02050806060905020404" pitchFamily="18" charset="0"/>
                <a:cs typeface="Arial" panose="020B0604020202020204" pitchFamily="34" charset="0"/>
              </a:rPr>
              <a:t>ECON 198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Bernard MT Condensed" panose="02050806060905020404" pitchFamily="18" charset="0"/>
                <a:cs typeface="Arial" panose="020B0604020202020204" pitchFamily="34" charset="0"/>
              </a:rPr>
              <a:t>Econ at Illinois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Bernard MT Condensed" panose="02050806060905020404" pitchFamily="18" charset="0"/>
                <a:cs typeface="Arial" panose="020B0604020202020204" pitchFamily="34" charset="0"/>
              </a:rPr>
              <a:t>Career Preparation</a:t>
            </a:r>
            <a:endParaRPr kumimoji="0" lang="en-US" alt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ernard MT Condensed" panose="02050806060905020404" pitchFamily="18" charset="0"/>
              <a:cs typeface="Arial" panose="020B0604020202020204" pitchFamily="34" charset="0"/>
            </a:endParaRPr>
          </a:p>
        </p:txBody>
      </p:sp>
      <p:sp>
        <p:nvSpPr>
          <p:cNvPr id="25" name="Text Box 24"/>
          <p:cNvSpPr txBox="1">
            <a:spLocks noChangeArrowheads="1"/>
          </p:cNvSpPr>
          <p:nvPr/>
        </p:nvSpPr>
        <p:spPr bwMode="auto">
          <a:xfrm>
            <a:off x="6869424" y="1801650"/>
            <a:ext cx="1023098" cy="677862"/>
          </a:xfrm>
          <a:prstGeom prst="rect">
            <a:avLst/>
          </a:prstGeom>
          <a:solidFill>
            <a:srgbClr val="C0C0C0"/>
          </a:solidFill>
          <a:ln w="19050" algn="ctr">
            <a:solidFill>
              <a:srgbClr val="0C0C0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Bernard MT Condensed" panose="02050806060905020404" pitchFamily="18" charset="0"/>
                <a:cs typeface="Arial" panose="020B0604020202020204" pitchFamily="34" charset="0"/>
              </a:rPr>
              <a:t>ECON 4xx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Bernard MT Condensed" panose="02050806060905020404" pitchFamily="18" charset="0"/>
                <a:cs typeface="Arial" panose="020B0604020202020204" pitchFamily="34" charset="0"/>
              </a:rPr>
              <a:t>Advanced Elective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ernard MT Condensed" panose="02050806060905020404" pitchFamily="18" charset="0"/>
              <a:cs typeface="Arial" panose="020B0604020202020204" pitchFamily="34" charset="0"/>
            </a:endParaRPr>
          </a:p>
        </p:txBody>
      </p:sp>
      <p:sp>
        <p:nvSpPr>
          <p:cNvPr id="26" name="Text Box 25"/>
          <p:cNvSpPr txBox="1">
            <a:spLocks noChangeArrowheads="1"/>
          </p:cNvSpPr>
          <p:nvPr/>
        </p:nvSpPr>
        <p:spPr bwMode="auto">
          <a:xfrm>
            <a:off x="7933256" y="1785831"/>
            <a:ext cx="1023098" cy="677862"/>
          </a:xfrm>
          <a:prstGeom prst="rect">
            <a:avLst/>
          </a:prstGeom>
          <a:solidFill>
            <a:srgbClr val="C0C0C0"/>
          </a:solidFill>
          <a:ln w="19050" algn="ctr">
            <a:solidFill>
              <a:srgbClr val="0C0C0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Bernard MT Condensed" panose="02050806060905020404" pitchFamily="18" charset="0"/>
                <a:cs typeface="Arial" panose="020B0604020202020204" pitchFamily="34" charset="0"/>
              </a:rPr>
              <a:t>ECON 4xx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Bernard MT Condensed" panose="02050806060905020404" pitchFamily="18" charset="0"/>
                <a:cs typeface="Arial" panose="020B0604020202020204" pitchFamily="34" charset="0"/>
              </a:rPr>
              <a:t>Advanced Elective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ernard MT Condensed" panose="02050806060905020404" pitchFamily="18" charset="0"/>
              <a:cs typeface="Arial" panose="020B0604020202020204" pitchFamily="34" charset="0"/>
            </a:endParaRPr>
          </a:p>
        </p:txBody>
      </p:sp>
      <p:cxnSp>
        <p:nvCxnSpPr>
          <p:cNvPr id="1050" name="AutoShape 26"/>
          <p:cNvCxnSpPr>
            <a:cxnSpLocks noChangeShapeType="1"/>
          </p:cNvCxnSpPr>
          <p:nvPr/>
        </p:nvCxnSpPr>
        <p:spPr bwMode="auto">
          <a:xfrm>
            <a:off x="4443731" y="2044205"/>
            <a:ext cx="314258" cy="0"/>
          </a:xfrm>
          <a:prstGeom prst="straightConnector1">
            <a:avLst/>
          </a:prstGeom>
          <a:noFill/>
          <a:ln w="25400" algn="ctr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cxnSp>
      <p:sp>
        <p:nvSpPr>
          <p:cNvPr id="27" name="Text Box 27"/>
          <p:cNvSpPr txBox="1">
            <a:spLocks noChangeArrowheads="1"/>
          </p:cNvSpPr>
          <p:nvPr/>
        </p:nvSpPr>
        <p:spPr bwMode="auto">
          <a:xfrm>
            <a:off x="162253" y="3268168"/>
            <a:ext cx="1023098" cy="677862"/>
          </a:xfrm>
          <a:prstGeom prst="rect">
            <a:avLst/>
          </a:prstGeom>
          <a:solidFill>
            <a:srgbClr val="ECECEC"/>
          </a:solidFill>
          <a:ln w="19050" cap="rnd" algn="ctr">
            <a:solidFill>
              <a:srgbClr val="0C0C0C"/>
            </a:solidFill>
            <a:prstDash val="sysDot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Bernard MT Condensed" panose="02050806060905020404" pitchFamily="18" charset="0"/>
                <a:cs typeface="Arial" panose="020B0604020202020204" pitchFamily="34" charset="0"/>
              </a:rPr>
              <a:t>Composition I </a:t>
            </a:r>
            <a:r>
              <a:rPr kumimoji="0" lang="en-US" altLang="en-US" sz="1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Bernard MT Condensed" panose="02050806060905020404" pitchFamily="18" charset="0"/>
                <a:cs typeface="Arial" panose="020B0604020202020204" pitchFamily="34" charset="0"/>
              </a:rPr>
              <a:t>or  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Bernard MT Condensed" panose="02050806060905020404" pitchFamily="18" charset="0"/>
                <a:cs typeface="Arial" panose="020B0604020202020204" pitchFamily="34" charset="0"/>
              </a:rPr>
              <a:t>Gen Ed</a:t>
            </a:r>
            <a:endParaRPr kumimoji="0" lang="en-US" alt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ernard MT Condensed" panose="02050806060905020404" pitchFamily="18" charset="0"/>
              <a:cs typeface="Arial" panose="020B0604020202020204" pitchFamily="34" charset="0"/>
            </a:endParaRPr>
          </a:p>
        </p:txBody>
      </p:sp>
      <p:sp>
        <p:nvSpPr>
          <p:cNvPr id="28" name="Text Box 28"/>
          <p:cNvSpPr txBox="1">
            <a:spLocks noChangeArrowheads="1"/>
          </p:cNvSpPr>
          <p:nvPr/>
        </p:nvSpPr>
        <p:spPr bwMode="auto">
          <a:xfrm>
            <a:off x="162253" y="2540301"/>
            <a:ext cx="1023098" cy="677862"/>
          </a:xfrm>
          <a:prstGeom prst="rect">
            <a:avLst/>
          </a:prstGeom>
          <a:solidFill>
            <a:srgbClr val="C0C0C0"/>
          </a:solidFill>
          <a:ln w="19050" algn="ctr">
            <a:solidFill>
              <a:srgbClr val="0C0C0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Bernard MT Condensed" panose="02050806060905020404" pitchFamily="18" charset="0"/>
                <a:cs typeface="Arial" panose="020B0604020202020204" pitchFamily="34" charset="0"/>
              </a:rPr>
              <a:t>MATH </a:t>
            </a:r>
            <a:r>
              <a:rPr kumimoji="0" lang="en-US" altLang="en-US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Bernard MT Condensed" panose="02050806060905020404" pitchFamily="18" charset="0"/>
                <a:cs typeface="Arial" panose="020B0604020202020204" pitchFamily="34" charset="0"/>
              </a:rPr>
              <a:t>220/221</a:t>
            </a:r>
            <a:endParaRPr kumimoji="0" lang="en-US" altLang="en-US" sz="16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Bernard MT Condensed" panose="02050806060905020404" pitchFamily="18" charset="0"/>
              <a:cs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Bernard MT Condensed" panose="02050806060905020404" pitchFamily="18" charset="0"/>
                <a:cs typeface="Arial" panose="020B0604020202020204" pitchFamily="34" charset="0"/>
              </a:rPr>
              <a:t>Calculus 1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Bernard MT Condensed" panose="02050806060905020404" pitchFamily="18" charset="0"/>
              <a:cs typeface="Arial" panose="020B0604020202020204" pitchFamily="34" charset="0"/>
            </a:endParaRPr>
          </a:p>
        </p:txBody>
      </p:sp>
      <p:sp>
        <p:nvSpPr>
          <p:cNvPr id="29" name="Text Box 29"/>
          <p:cNvSpPr txBox="1">
            <a:spLocks noChangeArrowheads="1"/>
          </p:cNvSpPr>
          <p:nvPr/>
        </p:nvSpPr>
        <p:spPr bwMode="auto">
          <a:xfrm>
            <a:off x="1222177" y="3267462"/>
            <a:ext cx="1023098" cy="677862"/>
          </a:xfrm>
          <a:prstGeom prst="rect">
            <a:avLst/>
          </a:prstGeom>
          <a:solidFill>
            <a:srgbClr val="C0C0C0"/>
          </a:solidFill>
          <a:ln w="19050" algn="ctr">
            <a:solidFill>
              <a:srgbClr val="0C0C0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Bernard MT Condensed" panose="02050806060905020404" pitchFamily="18" charset="0"/>
                <a:cs typeface="Arial" panose="020B0604020202020204" pitchFamily="34" charset="0"/>
              </a:rPr>
              <a:t>MATH 231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Bernard MT Condensed" panose="02050806060905020404" pitchFamily="18" charset="0"/>
                <a:cs typeface="Arial" panose="020B0604020202020204" pitchFamily="34" charset="0"/>
              </a:rPr>
              <a:t>Calculus 2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Bernard MT Condensed" panose="02050806060905020404" pitchFamily="18" charset="0"/>
              <a:cs typeface="Arial" panose="020B0604020202020204" pitchFamily="34" charset="0"/>
            </a:endParaRPr>
          </a:p>
        </p:txBody>
      </p:sp>
      <p:sp>
        <p:nvSpPr>
          <p:cNvPr id="30" name="Text Box 30"/>
          <p:cNvSpPr txBox="1">
            <a:spLocks noChangeArrowheads="1"/>
          </p:cNvSpPr>
          <p:nvPr/>
        </p:nvSpPr>
        <p:spPr bwMode="auto">
          <a:xfrm>
            <a:off x="158033" y="4722647"/>
            <a:ext cx="1023098" cy="677863"/>
          </a:xfrm>
          <a:prstGeom prst="rect">
            <a:avLst/>
          </a:prstGeom>
          <a:noFill/>
          <a:ln w="19050" cap="rnd" algn="ctr">
            <a:solidFill>
              <a:srgbClr val="0C0C0C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2D4E6B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Bernard MT Condensed" panose="02050806060905020404" pitchFamily="18" charset="0"/>
                <a:cs typeface="Arial" panose="020B0604020202020204" pitchFamily="34" charset="0"/>
              </a:rPr>
              <a:t>Gen Ed,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Bernard MT Condensed" panose="02050806060905020404" pitchFamily="18" charset="0"/>
                <a:cs typeface="Arial" panose="020B0604020202020204" pitchFamily="34" charset="0"/>
              </a:rPr>
              <a:t>Language, </a:t>
            </a:r>
            <a:r>
              <a:rPr kumimoji="0" lang="en-US" altLang="en-US" sz="12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Bernard MT Condensed" panose="02050806060905020404" pitchFamily="18" charset="0"/>
                <a:cs typeface="Arial" panose="020B0604020202020204" pitchFamily="34" charset="0"/>
              </a:rPr>
              <a:t>or</a:t>
            </a:r>
            <a:endParaRPr kumimoji="0" lang="en-US" altLang="en-US" sz="1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Bernard MT Condensed" panose="02050806060905020404" pitchFamily="18" charset="0"/>
              <a:cs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Bernard MT Condensed" panose="02050806060905020404" pitchFamily="18" charset="0"/>
                <a:cs typeface="Arial" panose="020B0604020202020204" pitchFamily="34" charset="0"/>
              </a:rPr>
              <a:t>Elective</a:t>
            </a:r>
            <a:endParaRPr kumimoji="0" lang="en-US" alt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ernard MT Condensed" panose="02050806060905020404" pitchFamily="18" charset="0"/>
              <a:cs typeface="Arial" panose="020B0604020202020204" pitchFamily="34" charset="0"/>
            </a:endParaRPr>
          </a:p>
        </p:txBody>
      </p:sp>
      <p:sp>
        <p:nvSpPr>
          <p:cNvPr id="31" name="Text Box 31"/>
          <p:cNvSpPr txBox="1">
            <a:spLocks noChangeArrowheads="1"/>
          </p:cNvSpPr>
          <p:nvPr/>
        </p:nvSpPr>
        <p:spPr bwMode="auto">
          <a:xfrm>
            <a:off x="157899" y="3997601"/>
            <a:ext cx="1023098" cy="677863"/>
          </a:xfrm>
          <a:prstGeom prst="rect">
            <a:avLst/>
          </a:prstGeom>
          <a:solidFill>
            <a:srgbClr val="ECECEC"/>
          </a:solidFill>
          <a:ln w="19050" cap="rnd" algn="ctr">
            <a:solidFill>
              <a:srgbClr val="0C0C0C"/>
            </a:solidFill>
            <a:prstDash val="sysDot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Bernard MT Condensed" panose="02050806060905020404" pitchFamily="18" charset="0"/>
                <a:cs typeface="Arial" panose="020B0604020202020204" pitchFamily="34" charset="0"/>
              </a:rPr>
              <a:t>LAS 101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Bernard MT Condensed" panose="02050806060905020404" pitchFamily="18" charset="0"/>
                <a:cs typeface="Arial" panose="020B0604020202020204" pitchFamily="34" charset="0"/>
              </a:rPr>
              <a:t> </a:t>
            </a: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Bernard MT Condensed" panose="02050806060905020404" pitchFamily="18" charset="0"/>
                <a:cs typeface="Arial" panose="020B0604020202020204" pitchFamily="34" charset="0"/>
              </a:rPr>
              <a:t>(or 122)</a:t>
            </a:r>
            <a:endParaRPr kumimoji="0" lang="en-US" altLang="en-US" sz="1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Bernard MT Condensed" panose="02050806060905020404" pitchFamily="18" charset="0"/>
              <a:cs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Bernard MT Condensed" panose="02050806060905020404" pitchFamily="18" charset="0"/>
                <a:cs typeface="Arial" panose="020B0604020202020204" pitchFamily="34" charset="0"/>
              </a:rPr>
              <a:t>Freshman Intro to Campus &amp; LAS</a:t>
            </a:r>
            <a:endParaRPr kumimoji="0" lang="en-US" alt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ernard MT Condensed" panose="02050806060905020404" pitchFamily="18" charset="0"/>
              <a:cs typeface="Arial" panose="020B0604020202020204" pitchFamily="34" charset="0"/>
            </a:endParaRPr>
          </a:p>
        </p:txBody>
      </p:sp>
      <p:sp>
        <p:nvSpPr>
          <p:cNvPr id="1024" name="Text Box 32"/>
          <p:cNvSpPr txBox="1">
            <a:spLocks noChangeArrowheads="1"/>
          </p:cNvSpPr>
          <p:nvPr/>
        </p:nvSpPr>
        <p:spPr bwMode="auto">
          <a:xfrm>
            <a:off x="1235731" y="4003605"/>
            <a:ext cx="1023098" cy="677863"/>
          </a:xfrm>
          <a:prstGeom prst="rect">
            <a:avLst/>
          </a:prstGeom>
          <a:solidFill>
            <a:srgbClr val="ECECEC"/>
          </a:solidFill>
          <a:ln w="19050" cap="rnd" algn="ctr">
            <a:solidFill>
              <a:srgbClr val="0C0C0C"/>
            </a:solidFill>
            <a:prstDash val="sysDot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Bernard MT Condensed" panose="02050806060905020404" pitchFamily="18" charset="0"/>
                <a:cs typeface="Arial" panose="020B0604020202020204" pitchFamily="34" charset="0"/>
              </a:rPr>
              <a:t>Composition I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Bernard MT Condensed" panose="02050806060905020404" pitchFamily="18" charset="0"/>
                <a:cs typeface="Arial" panose="020B0604020202020204" pitchFamily="34" charset="0"/>
              </a:rPr>
              <a:t>or  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Bernard MT Condensed" panose="02050806060905020404" pitchFamily="18" charset="0"/>
                <a:cs typeface="Arial" panose="020B0604020202020204" pitchFamily="34" charset="0"/>
              </a:rPr>
              <a:t>Gen Ed</a:t>
            </a:r>
            <a:endParaRPr kumimoji="0" lang="en-US" alt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ernard MT Condensed" panose="02050806060905020404" pitchFamily="18" charset="0"/>
              <a:cs typeface="Arial" panose="020B0604020202020204" pitchFamily="34" charset="0"/>
            </a:endParaRPr>
          </a:p>
        </p:txBody>
      </p:sp>
      <p:sp>
        <p:nvSpPr>
          <p:cNvPr id="1025" name="Text Box 33"/>
          <p:cNvSpPr txBox="1">
            <a:spLocks noChangeArrowheads="1"/>
          </p:cNvSpPr>
          <p:nvPr/>
        </p:nvSpPr>
        <p:spPr bwMode="auto">
          <a:xfrm>
            <a:off x="1233040" y="4723567"/>
            <a:ext cx="1023098" cy="677863"/>
          </a:xfrm>
          <a:prstGeom prst="rect">
            <a:avLst/>
          </a:prstGeom>
          <a:noFill/>
          <a:ln w="19050" cap="rnd" algn="ctr">
            <a:solidFill>
              <a:srgbClr val="0C0C0C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2D4E6B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Bernard MT Condensed" panose="02050806060905020404" pitchFamily="18" charset="0"/>
                <a:cs typeface="Arial" panose="020B0604020202020204" pitchFamily="34" charset="0"/>
              </a:rPr>
              <a:t>Gen Ed,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Bernard MT Condensed" panose="02050806060905020404" pitchFamily="18" charset="0"/>
                <a:cs typeface="Arial" panose="020B0604020202020204" pitchFamily="34" charset="0"/>
              </a:rPr>
              <a:t>Language, </a:t>
            </a:r>
            <a:r>
              <a:rPr kumimoji="0" lang="en-US" altLang="en-US" sz="12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Bernard MT Condensed" panose="02050806060905020404" pitchFamily="18" charset="0"/>
                <a:cs typeface="Arial" panose="020B0604020202020204" pitchFamily="34" charset="0"/>
              </a:rPr>
              <a:t>or</a:t>
            </a:r>
            <a:endParaRPr kumimoji="0" lang="en-US" altLang="en-US" sz="1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Bernard MT Condensed" panose="02050806060905020404" pitchFamily="18" charset="0"/>
              <a:cs typeface="Arial" panose="020B0604020202020204" pitchFamily="34" charset="0"/>
            </a:endParaRPr>
          </a:p>
          <a:p>
            <a:pPr lvl="0"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200" dirty="0">
                <a:solidFill>
                  <a:srgbClr val="000000"/>
                </a:solidFill>
                <a:latin typeface="Bernard MT Condensed" panose="02050806060905020404" pitchFamily="18" charset="0"/>
                <a:cs typeface="Arial" panose="020B0604020202020204" pitchFamily="34" charset="0"/>
              </a:rPr>
              <a:t>Elective</a:t>
            </a:r>
            <a:endParaRPr kumimoji="0" lang="en-US" alt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ernard MT Condensed" panose="02050806060905020404" pitchFamily="18" charset="0"/>
              <a:cs typeface="Arial" panose="020B0604020202020204" pitchFamily="34" charset="0"/>
            </a:endParaRPr>
          </a:p>
        </p:txBody>
      </p:sp>
      <p:sp>
        <p:nvSpPr>
          <p:cNvPr id="1026" name="Text Box 34"/>
          <p:cNvSpPr txBox="1">
            <a:spLocks noChangeArrowheads="1"/>
          </p:cNvSpPr>
          <p:nvPr/>
        </p:nvSpPr>
        <p:spPr bwMode="auto">
          <a:xfrm>
            <a:off x="2418857" y="4727191"/>
            <a:ext cx="1007614" cy="677863"/>
          </a:xfrm>
          <a:prstGeom prst="rect">
            <a:avLst/>
          </a:prstGeom>
          <a:noFill/>
          <a:ln w="19050" cap="rnd" algn="ctr">
            <a:solidFill>
              <a:srgbClr val="0C0C0C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2D4E6B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Bernard MT Condensed" panose="02050806060905020404" pitchFamily="18" charset="0"/>
                <a:cs typeface="Arial" panose="020B0604020202020204" pitchFamily="34" charset="0"/>
              </a:rPr>
              <a:t>Gen Ed,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Bernard MT Condensed" panose="02050806060905020404" pitchFamily="18" charset="0"/>
                <a:cs typeface="Arial" panose="020B0604020202020204" pitchFamily="34" charset="0"/>
              </a:rPr>
              <a:t>Language, </a:t>
            </a:r>
            <a:r>
              <a:rPr kumimoji="0" lang="en-US" altLang="en-US" sz="12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Bernard MT Condensed" panose="02050806060905020404" pitchFamily="18" charset="0"/>
                <a:cs typeface="Arial" panose="020B0604020202020204" pitchFamily="34" charset="0"/>
              </a:rPr>
              <a:t>or</a:t>
            </a:r>
            <a:endParaRPr kumimoji="0" lang="en-US" altLang="en-US" sz="1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Bernard MT Condensed" panose="02050806060905020404" pitchFamily="18" charset="0"/>
              <a:cs typeface="Arial" panose="020B0604020202020204" pitchFamily="34" charset="0"/>
            </a:endParaRPr>
          </a:p>
          <a:p>
            <a:pPr lvl="0"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200" dirty="0">
                <a:solidFill>
                  <a:srgbClr val="000000"/>
                </a:solidFill>
                <a:latin typeface="Bernard MT Condensed" panose="02050806060905020404" pitchFamily="18" charset="0"/>
                <a:cs typeface="Arial" panose="020B0604020202020204" pitchFamily="34" charset="0"/>
              </a:rPr>
              <a:t>Elective</a:t>
            </a:r>
            <a:endParaRPr kumimoji="0" lang="en-US" alt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ernard MT Condensed" panose="02050806060905020404" pitchFamily="18" charset="0"/>
              <a:cs typeface="Arial" panose="020B0604020202020204" pitchFamily="34" charset="0"/>
            </a:endParaRPr>
          </a:p>
        </p:txBody>
      </p:sp>
      <p:sp>
        <p:nvSpPr>
          <p:cNvPr id="1027" name="Text Box 35"/>
          <p:cNvSpPr txBox="1">
            <a:spLocks noChangeArrowheads="1"/>
          </p:cNvSpPr>
          <p:nvPr/>
        </p:nvSpPr>
        <p:spPr bwMode="auto">
          <a:xfrm>
            <a:off x="3473218" y="4730085"/>
            <a:ext cx="1023098" cy="677863"/>
          </a:xfrm>
          <a:prstGeom prst="rect">
            <a:avLst/>
          </a:prstGeom>
          <a:noFill/>
          <a:ln w="19050" cap="rnd" algn="ctr">
            <a:solidFill>
              <a:srgbClr val="0C0C0C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2D4E6B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Bernard MT Condensed" panose="02050806060905020404" pitchFamily="18" charset="0"/>
                <a:cs typeface="Arial" panose="020B0604020202020204" pitchFamily="34" charset="0"/>
              </a:rPr>
              <a:t>Gen Ed,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Bernard MT Condensed" panose="02050806060905020404" pitchFamily="18" charset="0"/>
                <a:cs typeface="Arial" panose="020B0604020202020204" pitchFamily="34" charset="0"/>
              </a:rPr>
              <a:t>Language, </a:t>
            </a:r>
            <a:r>
              <a:rPr kumimoji="0" lang="en-US" altLang="en-US" sz="12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Bernard MT Condensed" panose="02050806060905020404" pitchFamily="18" charset="0"/>
                <a:cs typeface="Arial" panose="020B0604020202020204" pitchFamily="34" charset="0"/>
              </a:rPr>
              <a:t>or</a:t>
            </a:r>
            <a:endParaRPr kumimoji="0" lang="en-US" altLang="en-US" sz="1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Bernard MT Condensed" panose="02050806060905020404" pitchFamily="18" charset="0"/>
              <a:cs typeface="Arial" panose="020B0604020202020204" pitchFamily="34" charset="0"/>
            </a:endParaRPr>
          </a:p>
          <a:p>
            <a:pPr lvl="0"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200" dirty="0">
                <a:solidFill>
                  <a:srgbClr val="000000"/>
                </a:solidFill>
                <a:latin typeface="Bernard MT Condensed" panose="02050806060905020404" pitchFamily="18" charset="0"/>
                <a:cs typeface="Arial" panose="020B0604020202020204" pitchFamily="34" charset="0"/>
              </a:rPr>
              <a:t>Elective</a:t>
            </a:r>
            <a:endParaRPr kumimoji="0" lang="en-US" alt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ernard MT Condensed" panose="02050806060905020404" pitchFamily="18" charset="0"/>
              <a:cs typeface="Arial" panose="020B0604020202020204" pitchFamily="34" charset="0"/>
            </a:endParaRPr>
          </a:p>
        </p:txBody>
      </p:sp>
      <p:sp>
        <p:nvSpPr>
          <p:cNvPr id="1028" name="Text Box 36"/>
          <p:cNvSpPr txBox="1">
            <a:spLocks noChangeArrowheads="1"/>
          </p:cNvSpPr>
          <p:nvPr/>
        </p:nvSpPr>
        <p:spPr bwMode="auto">
          <a:xfrm>
            <a:off x="2418857" y="4002009"/>
            <a:ext cx="1007614" cy="677862"/>
          </a:xfrm>
          <a:prstGeom prst="rect">
            <a:avLst/>
          </a:prstGeom>
          <a:noFill/>
          <a:ln w="19050" cap="rnd" algn="ctr">
            <a:solidFill>
              <a:srgbClr val="0C0C0C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CECEC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Bernard MT Condensed" panose="02050806060905020404" pitchFamily="18" charset="0"/>
                <a:cs typeface="Arial" panose="020B0604020202020204" pitchFamily="34" charset="0"/>
              </a:rPr>
              <a:t>Gen Ed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Bernard MT Condensed" panose="02050806060905020404" pitchFamily="18" charset="0"/>
              <a:cs typeface="Arial" panose="020B0604020202020204" pitchFamily="34" charset="0"/>
            </a:endParaRPr>
          </a:p>
        </p:txBody>
      </p:sp>
      <p:sp>
        <p:nvSpPr>
          <p:cNvPr id="1029" name="Text Box 37"/>
          <p:cNvSpPr txBox="1">
            <a:spLocks noChangeArrowheads="1"/>
          </p:cNvSpPr>
          <p:nvPr/>
        </p:nvSpPr>
        <p:spPr bwMode="auto">
          <a:xfrm>
            <a:off x="3470199" y="3997601"/>
            <a:ext cx="1023098" cy="677862"/>
          </a:xfrm>
          <a:prstGeom prst="rect">
            <a:avLst/>
          </a:prstGeom>
          <a:noFill/>
          <a:ln w="19050" cap="rnd" algn="ctr">
            <a:solidFill>
              <a:srgbClr val="0C0C0C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CECEC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Bernard MT Condensed" panose="02050806060905020404" pitchFamily="18" charset="0"/>
                <a:cs typeface="Arial" panose="020B0604020202020204" pitchFamily="34" charset="0"/>
              </a:rPr>
              <a:t>Gen Ed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Bernard MT Condensed" panose="02050806060905020404" pitchFamily="18" charset="0"/>
              <a:cs typeface="Arial" panose="020B0604020202020204" pitchFamily="34" charset="0"/>
            </a:endParaRPr>
          </a:p>
        </p:txBody>
      </p:sp>
      <p:sp>
        <p:nvSpPr>
          <p:cNvPr id="1030" name="Text Box 38"/>
          <p:cNvSpPr txBox="1">
            <a:spLocks noChangeArrowheads="1"/>
          </p:cNvSpPr>
          <p:nvPr/>
        </p:nvSpPr>
        <p:spPr bwMode="auto">
          <a:xfrm>
            <a:off x="2408803" y="2541909"/>
            <a:ext cx="1023098" cy="677862"/>
          </a:xfrm>
          <a:prstGeom prst="rect">
            <a:avLst/>
          </a:prstGeom>
          <a:solidFill>
            <a:srgbClr val="D9D9D9"/>
          </a:solidFill>
          <a:ln w="19050" algn="ctr">
            <a:solidFill>
              <a:srgbClr val="0C0C0C"/>
            </a:solidFill>
            <a:prstDash val="lgDash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Bernard MT Condensed" panose="02050806060905020404" pitchFamily="18" charset="0"/>
                <a:cs typeface="Arial" panose="020B0604020202020204" pitchFamily="34" charset="0"/>
              </a:rPr>
              <a:t>Supporting Coursework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Bernard MT Condensed" panose="02050806060905020404" pitchFamily="18" charset="0"/>
                <a:cs typeface="Arial" panose="020B0604020202020204" pitchFamily="34" charset="0"/>
              </a:rPr>
              <a:t>(or major/minor)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ernard MT Condensed" panose="02050806060905020404" pitchFamily="18" charset="0"/>
              <a:cs typeface="Arial" panose="020B0604020202020204" pitchFamily="34" charset="0"/>
            </a:endParaRPr>
          </a:p>
        </p:txBody>
      </p:sp>
      <p:sp>
        <p:nvSpPr>
          <p:cNvPr id="1031" name="Text Box 39"/>
          <p:cNvSpPr txBox="1">
            <a:spLocks noChangeArrowheads="1"/>
          </p:cNvSpPr>
          <p:nvPr/>
        </p:nvSpPr>
        <p:spPr bwMode="auto">
          <a:xfrm>
            <a:off x="3466192" y="3264092"/>
            <a:ext cx="1023098" cy="677862"/>
          </a:xfrm>
          <a:prstGeom prst="rect">
            <a:avLst/>
          </a:prstGeom>
          <a:solidFill>
            <a:srgbClr val="D9D9D9"/>
          </a:solidFill>
          <a:ln w="19050" algn="ctr">
            <a:solidFill>
              <a:srgbClr val="0C0C0C"/>
            </a:solidFill>
            <a:prstDash val="lgDash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Bernard MT Condensed" panose="02050806060905020404" pitchFamily="18" charset="0"/>
                <a:cs typeface="Arial" panose="020B0604020202020204" pitchFamily="34" charset="0"/>
              </a:rPr>
              <a:t>Supporting Coursework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Bernard MT Condensed" panose="02050806060905020404" pitchFamily="18" charset="0"/>
                <a:cs typeface="Arial" panose="020B0604020202020204" pitchFamily="34" charset="0"/>
              </a:rPr>
              <a:t>(or major/minor)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Bernard MT Condensed" panose="02050806060905020404" pitchFamily="18" charset="0"/>
              <a:cs typeface="Arial" panose="020B0604020202020204" pitchFamily="34" charset="0"/>
            </a:endParaRPr>
          </a:p>
        </p:txBody>
      </p:sp>
      <p:sp>
        <p:nvSpPr>
          <p:cNvPr id="1032" name="Text Box 40"/>
          <p:cNvSpPr txBox="1">
            <a:spLocks noChangeArrowheads="1"/>
          </p:cNvSpPr>
          <p:nvPr/>
        </p:nvSpPr>
        <p:spPr bwMode="auto">
          <a:xfrm>
            <a:off x="5709354" y="2519441"/>
            <a:ext cx="1023683" cy="677863"/>
          </a:xfrm>
          <a:prstGeom prst="rect">
            <a:avLst/>
          </a:prstGeom>
          <a:solidFill>
            <a:srgbClr val="D9D9D9"/>
          </a:solidFill>
          <a:ln w="19050" algn="ctr">
            <a:solidFill>
              <a:srgbClr val="0C0C0C"/>
            </a:solidFill>
            <a:prstDash val="lgDash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Bernard MT Condensed" panose="02050806060905020404" pitchFamily="18" charset="0"/>
                <a:cs typeface="Arial" panose="020B0604020202020204" pitchFamily="34" charset="0"/>
              </a:rPr>
              <a:t>Supporting Coursework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Bernard MT Condensed" panose="02050806060905020404" pitchFamily="18" charset="0"/>
                <a:cs typeface="Arial" panose="020B0604020202020204" pitchFamily="34" charset="0"/>
              </a:rPr>
              <a:t>(or major/minor)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ernard MT Condensed" panose="02050806060905020404" pitchFamily="18" charset="0"/>
              <a:cs typeface="Arial" panose="020B0604020202020204" pitchFamily="34" charset="0"/>
            </a:endParaRPr>
          </a:p>
        </p:txBody>
      </p:sp>
      <p:sp>
        <p:nvSpPr>
          <p:cNvPr id="1033" name="Text Box 41"/>
          <p:cNvSpPr txBox="1">
            <a:spLocks noChangeArrowheads="1"/>
          </p:cNvSpPr>
          <p:nvPr/>
        </p:nvSpPr>
        <p:spPr bwMode="auto">
          <a:xfrm>
            <a:off x="4639751" y="3259278"/>
            <a:ext cx="1023098" cy="677862"/>
          </a:xfrm>
          <a:prstGeom prst="rect">
            <a:avLst/>
          </a:prstGeom>
          <a:solidFill>
            <a:srgbClr val="D9D9D9"/>
          </a:solidFill>
          <a:ln w="19050" algn="ctr">
            <a:solidFill>
              <a:srgbClr val="0C0C0C"/>
            </a:solidFill>
            <a:prstDash val="lgDash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Bernard MT Condensed" panose="02050806060905020404" pitchFamily="18" charset="0"/>
                <a:cs typeface="Arial" panose="020B0604020202020204" pitchFamily="34" charset="0"/>
              </a:rPr>
              <a:t>Supporting Coursework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Bernard MT Condensed" panose="02050806060905020404" pitchFamily="18" charset="0"/>
                <a:cs typeface="Arial" panose="020B0604020202020204" pitchFamily="34" charset="0"/>
              </a:rPr>
              <a:t>(or major/minor)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Bernard MT Condensed" panose="02050806060905020404" pitchFamily="18" charset="0"/>
              <a:cs typeface="Arial" panose="020B0604020202020204" pitchFamily="34" charset="0"/>
            </a:endParaRPr>
          </a:p>
        </p:txBody>
      </p:sp>
      <p:sp>
        <p:nvSpPr>
          <p:cNvPr id="1034" name="Text Box 42"/>
          <p:cNvSpPr txBox="1">
            <a:spLocks noChangeArrowheads="1"/>
          </p:cNvSpPr>
          <p:nvPr/>
        </p:nvSpPr>
        <p:spPr bwMode="auto">
          <a:xfrm>
            <a:off x="5712015" y="3265422"/>
            <a:ext cx="1021689" cy="677862"/>
          </a:xfrm>
          <a:prstGeom prst="rect">
            <a:avLst/>
          </a:prstGeom>
          <a:solidFill>
            <a:srgbClr val="D9D9D9"/>
          </a:solidFill>
          <a:ln w="19050" algn="ctr">
            <a:solidFill>
              <a:srgbClr val="0C0C0C"/>
            </a:solidFill>
            <a:prstDash val="lgDash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Bernard MT Condensed" panose="02050806060905020404" pitchFamily="18" charset="0"/>
                <a:cs typeface="Arial" panose="020B0604020202020204" pitchFamily="34" charset="0"/>
              </a:rPr>
              <a:t>Supporting Coursework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Bernard MT Condensed" panose="02050806060905020404" pitchFamily="18" charset="0"/>
                <a:cs typeface="Arial" panose="020B0604020202020204" pitchFamily="34" charset="0"/>
              </a:rPr>
              <a:t>(or major/minor)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Bernard MT Condensed" panose="02050806060905020404" pitchFamily="18" charset="0"/>
              <a:cs typeface="Arial" panose="020B0604020202020204" pitchFamily="34" charset="0"/>
            </a:endParaRPr>
          </a:p>
        </p:txBody>
      </p:sp>
      <p:sp>
        <p:nvSpPr>
          <p:cNvPr id="1035" name="Text Box 43"/>
          <p:cNvSpPr txBox="1">
            <a:spLocks noChangeArrowheads="1"/>
          </p:cNvSpPr>
          <p:nvPr/>
        </p:nvSpPr>
        <p:spPr bwMode="auto">
          <a:xfrm>
            <a:off x="6875774" y="2519441"/>
            <a:ext cx="1023098" cy="677862"/>
          </a:xfrm>
          <a:prstGeom prst="rect">
            <a:avLst/>
          </a:prstGeom>
          <a:solidFill>
            <a:srgbClr val="D9D9D9"/>
          </a:solidFill>
          <a:ln w="19050" algn="ctr">
            <a:solidFill>
              <a:srgbClr val="0C0C0C"/>
            </a:solidFill>
            <a:prstDash val="lgDash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Bernard MT Condensed" panose="02050806060905020404" pitchFamily="18" charset="0"/>
                <a:cs typeface="Arial" panose="020B0604020202020204" pitchFamily="34" charset="0"/>
              </a:rPr>
              <a:t>Supporting Coursework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Bernard MT Condensed" panose="02050806060905020404" pitchFamily="18" charset="0"/>
                <a:cs typeface="Arial" panose="020B0604020202020204" pitchFamily="34" charset="0"/>
              </a:rPr>
              <a:t>(or major/minor)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Bernard MT Condensed" panose="02050806060905020404" pitchFamily="18" charset="0"/>
              <a:cs typeface="Arial" panose="020B0604020202020204" pitchFamily="34" charset="0"/>
            </a:endParaRPr>
          </a:p>
        </p:txBody>
      </p:sp>
      <p:sp>
        <p:nvSpPr>
          <p:cNvPr id="1036" name="Text Box 44"/>
          <p:cNvSpPr txBox="1">
            <a:spLocks noChangeArrowheads="1"/>
          </p:cNvSpPr>
          <p:nvPr/>
        </p:nvSpPr>
        <p:spPr bwMode="auto">
          <a:xfrm>
            <a:off x="7938018" y="2520843"/>
            <a:ext cx="1023098" cy="677863"/>
          </a:xfrm>
          <a:prstGeom prst="rect">
            <a:avLst/>
          </a:prstGeom>
          <a:solidFill>
            <a:srgbClr val="D9D9D9"/>
          </a:solidFill>
          <a:ln w="19050" algn="ctr">
            <a:solidFill>
              <a:srgbClr val="0C0C0C"/>
            </a:solidFill>
            <a:prstDash val="lgDash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Bernard MT Condensed" panose="02050806060905020404" pitchFamily="18" charset="0"/>
                <a:cs typeface="Arial" panose="020B0604020202020204" pitchFamily="34" charset="0"/>
              </a:rPr>
              <a:t>Supporting Coursework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Bernard MT Condensed" panose="02050806060905020404" pitchFamily="18" charset="0"/>
                <a:cs typeface="Arial" panose="020B0604020202020204" pitchFamily="34" charset="0"/>
              </a:rPr>
              <a:t>(or major/minor)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Bernard MT Condensed" panose="02050806060905020404" pitchFamily="18" charset="0"/>
              <a:cs typeface="Arial" panose="020B0604020202020204" pitchFamily="34" charset="0"/>
            </a:endParaRPr>
          </a:p>
        </p:txBody>
      </p:sp>
      <p:sp>
        <p:nvSpPr>
          <p:cNvPr id="1037" name="Text Box 45"/>
          <p:cNvSpPr txBox="1">
            <a:spLocks noChangeArrowheads="1"/>
          </p:cNvSpPr>
          <p:nvPr/>
        </p:nvSpPr>
        <p:spPr bwMode="auto">
          <a:xfrm>
            <a:off x="2403373" y="3264092"/>
            <a:ext cx="1023098" cy="677863"/>
          </a:xfrm>
          <a:prstGeom prst="rect">
            <a:avLst/>
          </a:prstGeom>
          <a:solidFill>
            <a:srgbClr val="D9D9D9"/>
          </a:solidFill>
          <a:ln w="19050" cap="rnd" algn="ctr">
            <a:solidFill>
              <a:srgbClr val="0C0C0C"/>
            </a:solidFill>
            <a:prstDash val="sysDot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Bernard MT Condensed" panose="02050806060905020404" pitchFamily="18" charset="0"/>
                <a:cs typeface="Arial" panose="020B0604020202020204" pitchFamily="34" charset="0"/>
              </a:rPr>
              <a:t>CS 105 </a:t>
            </a:r>
            <a:r>
              <a:rPr kumimoji="0" lang="en-US" altLang="en-US" sz="12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Bernard MT Condensed" panose="02050806060905020404" pitchFamily="18" charset="0"/>
                <a:cs typeface="Arial" panose="020B0604020202020204" pitchFamily="34" charset="0"/>
              </a:rPr>
              <a:t>R</a:t>
            </a:r>
            <a:r>
              <a:rPr kumimoji="0" lang="en-US" altLang="en-US" sz="11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Bernard MT Condensed" panose="02050806060905020404" pitchFamily="18" charset="0"/>
                <a:cs typeface="Arial" panose="020B0604020202020204" pitchFamily="34" charset="0"/>
              </a:rPr>
              <a:t>ecommended computer course</a:t>
            </a:r>
            <a:endParaRPr kumimoji="0" lang="en-US" altLang="en-US" sz="16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ernard MT Condensed" panose="02050806060905020404" pitchFamily="18" charset="0"/>
              <a:cs typeface="Arial" panose="020B0604020202020204" pitchFamily="34" charset="0"/>
            </a:endParaRPr>
          </a:p>
        </p:txBody>
      </p:sp>
      <p:sp>
        <p:nvSpPr>
          <p:cNvPr id="1038" name="Text Box 46"/>
          <p:cNvSpPr txBox="1">
            <a:spLocks noChangeArrowheads="1"/>
          </p:cNvSpPr>
          <p:nvPr/>
        </p:nvSpPr>
        <p:spPr bwMode="auto">
          <a:xfrm>
            <a:off x="4639751" y="3984765"/>
            <a:ext cx="1023098" cy="677862"/>
          </a:xfrm>
          <a:prstGeom prst="rect">
            <a:avLst/>
          </a:prstGeom>
          <a:solidFill>
            <a:srgbClr val="ECECEC"/>
          </a:solidFill>
          <a:ln w="19050" cap="rnd" algn="ctr">
            <a:solidFill>
              <a:srgbClr val="0C0C0C"/>
            </a:solidFill>
            <a:prstDash val="sysDot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Bernard MT Condensed" panose="02050806060905020404" pitchFamily="18" charset="0"/>
                <a:cs typeface="Arial" panose="020B0604020202020204" pitchFamily="34" charset="0"/>
              </a:rPr>
              <a:t>Advanced Composition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400" dirty="0" smtClean="0">
                <a:solidFill>
                  <a:srgbClr val="000000"/>
                </a:solidFill>
                <a:latin typeface="Bernard MT Condensed" panose="02050806060905020404" pitchFamily="18" charset="0"/>
                <a:cs typeface="Arial" panose="020B0604020202020204" pitchFamily="34" charset="0"/>
              </a:rPr>
              <a:t>Gen Ed</a:t>
            </a:r>
            <a:endParaRPr kumimoji="0" lang="en-US" alt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ernard MT Condensed" panose="02050806060905020404" pitchFamily="18" charset="0"/>
              <a:cs typeface="Arial" panose="020B0604020202020204" pitchFamily="34" charset="0"/>
            </a:endParaRPr>
          </a:p>
        </p:txBody>
      </p:sp>
      <p:sp>
        <p:nvSpPr>
          <p:cNvPr id="1039" name="Text Box 47"/>
          <p:cNvSpPr txBox="1">
            <a:spLocks noChangeArrowheads="1"/>
          </p:cNvSpPr>
          <p:nvPr/>
        </p:nvSpPr>
        <p:spPr bwMode="auto">
          <a:xfrm>
            <a:off x="4639751" y="4730085"/>
            <a:ext cx="1023098" cy="677863"/>
          </a:xfrm>
          <a:prstGeom prst="rect">
            <a:avLst/>
          </a:prstGeom>
          <a:noFill/>
          <a:ln w="19050" algn="ctr">
            <a:solidFill>
              <a:srgbClr val="0C0C0C"/>
            </a:solidFill>
            <a:prstDash val="lgDashDot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2D4E6B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lvl="0"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10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Bernard MT Condensed" panose="02050806060905020404" pitchFamily="18" charset="0"/>
                <a:cs typeface="Arial" panose="020B0604020202020204" pitchFamily="34" charset="0"/>
              </a:rPr>
              <a:t>Major/Minor,</a:t>
            </a:r>
            <a:r>
              <a:rPr kumimoji="0" lang="en-US" altLang="en-US" sz="1000" b="0" i="1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Bernard MT Condensed" panose="02050806060905020404" pitchFamily="18" charset="0"/>
                <a:cs typeface="Arial" panose="020B0604020202020204" pitchFamily="34" charset="0"/>
              </a:rPr>
              <a:t> </a:t>
            </a:r>
            <a:r>
              <a:rPr kumimoji="0" lang="en-US" altLang="en-US" sz="10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Bernard MT Condensed" panose="02050806060905020404" pitchFamily="18" charset="0"/>
                <a:cs typeface="Arial" panose="020B0604020202020204" pitchFamily="34" charset="0"/>
              </a:rPr>
              <a:t>Independent Study, or </a:t>
            </a:r>
            <a:r>
              <a:rPr lang="en-US" altLang="en-US" sz="1000" i="1" dirty="0">
                <a:solidFill>
                  <a:srgbClr val="000000"/>
                </a:solidFill>
                <a:latin typeface="Bernard MT Condensed" panose="02050806060905020404" pitchFamily="18" charset="0"/>
                <a:cs typeface="Arial" panose="020B0604020202020204" pitchFamily="34" charset="0"/>
              </a:rPr>
              <a:t>Elective</a:t>
            </a:r>
            <a:endParaRPr kumimoji="0" lang="en-US" altLang="en-US" sz="10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ernard MT Condensed" panose="02050806060905020404" pitchFamily="18" charset="0"/>
              <a:cs typeface="Arial" panose="020B0604020202020204" pitchFamily="34" charset="0"/>
            </a:endParaRPr>
          </a:p>
        </p:txBody>
      </p:sp>
      <p:sp>
        <p:nvSpPr>
          <p:cNvPr id="1040" name="Text Box 48"/>
          <p:cNvSpPr txBox="1">
            <a:spLocks noChangeArrowheads="1"/>
          </p:cNvSpPr>
          <p:nvPr/>
        </p:nvSpPr>
        <p:spPr bwMode="auto">
          <a:xfrm>
            <a:off x="5712015" y="3982362"/>
            <a:ext cx="1023098" cy="677862"/>
          </a:xfrm>
          <a:prstGeom prst="rect">
            <a:avLst/>
          </a:prstGeom>
          <a:noFill/>
          <a:ln w="19050" algn="ctr">
            <a:solidFill>
              <a:srgbClr val="0C0C0C"/>
            </a:solidFill>
            <a:prstDash val="lgDashDot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2D4E6B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lvl="0"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000" i="1" dirty="0">
                <a:solidFill>
                  <a:srgbClr val="000000"/>
                </a:solidFill>
                <a:latin typeface="Bernard MT Condensed" panose="02050806060905020404" pitchFamily="18" charset="0"/>
                <a:cs typeface="Arial" panose="020B0604020202020204" pitchFamily="34" charset="0"/>
              </a:rPr>
              <a:t>Major/Minor, Independent Study, or Elective</a:t>
            </a:r>
            <a:endParaRPr lang="en-US" altLang="en-US" sz="1000" i="1" dirty="0">
              <a:latin typeface="Bernard MT Condensed" panose="02050806060905020404" pitchFamily="18" charset="0"/>
              <a:cs typeface="Arial" panose="020B0604020202020204" pitchFamily="34" charset="0"/>
            </a:endParaRPr>
          </a:p>
        </p:txBody>
      </p:sp>
      <p:sp>
        <p:nvSpPr>
          <p:cNvPr id="1041" name="Text Box 49"/>
          <p:cNvSpPr txBox="1">
            <a:spLocks noChangeArrowheads="1"/>
          </p:cNvSpPr>
          <p:nvPr/>
        </p:nvSpPr>
        <p:spPr bwMode="auto">
          <a:xfrm>
            <a:off x="5718558" y="4730085"/>
            <a:ext cx="1021689" cy="677863"/>
          </a:xfrm>
          <a:prstGeom prst="rect">
            <a:avLst/>
          </a:prstGeom>
          <a:noFill/>
          <a:ln w="19050" algn="ctr">
            <a:solidFill>
              <a:srgbClr val="0C0C0C"/>
            </a:solidFill>
            <a:prstDash val="lgDashDot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2D4E6B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lvl="0"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000" i="1" dirty="0">
                <a:solidFill>
                  <a:srgbClr val="000000"/>
                </a:solidFill>
                <a:latin typeface="Bernard MT Condensed" panose="02050806060905020404" pitchFamily="18" charset="0"/>
                <a:cs typeface="Arial" panose="020B0604020202020204" pitchFamily="34" charset="0"/>
              </a:rPr>
              <a:t>Major/Minor, Independent Study, or Elective</a:t>
            </a:r>
            <a:endParaRPr lang="en-US" altLang="en-US" sz="1000" i="1" dirty="0">
              <a:latin typeface="Bernard MT Condensed" panose="02050806060905020404" pitchFamily="18" charset="0"/>
              <a:cs typeface="Arial" panose="020B0604020202020204" pitchFamily="34" charset="0"/>
            </a:endParaRPr>
          </a:p>
        </p:txBody>
      </p:sp>
      <p:sp>
        <p:nvSpPr>
          <p:cNvPr id="1042" name="Text Box 50"/>
          <p:cNvSpPr txBox="1">
            <a:spLocks noChangeArrowheads="1"/>
          </p:cNvSpPr>
          <p:nvPr/>
        </p:nvSpPr>
        <p:spPr bwMode="auto">
          <a:xfrm>
            <a:off x="6875774" y="3256390"/>
            <a:ext cx="1023098" cy="677862"/>
          </a:xfrm>
          <a:prstGeom prst="rect">
            <a:avLst/>
          </a:prstGeom>
          <a:noFill/>
          <a:ln w="19050" algn="ctr">
            <a:solidFill>
              <a:srgbClr val="0C0C0C"/>
            </a:solidFill>
            <a:prstDash val="lgDashDot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2D4E6B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lvl="0"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000" i="1" dirty="0">
                <a:solidFill>
                  <a:srgbClr val="000000"/>
                </a:solidFill>
                <a:latin typeface="Bernard MT Condensed" panose="02050806060905020404" pitchFamily="18" charset="0"/>
                <a:cs typeface="Arial" panose="020B0604020202020204" pitchFamily="34" charset="0"/>
              </a:rPr>
              <a:t>Major/Minor, Independent Study, or Elective</a:t>
            </a:r>
            <a:endParaRPr lang="en-US" altLang="en-US" sz="1000" i="1" dirty="0">
              <a:latin typeface="Bernard MT Condensed" panose="02050806060905020404" pitchFamily="18" charset="0"/>
              <a:cs typeface="Arial" panose="020B0604020202020204" pitchFamily="34" charset="0"/>
            </a:endParaRPr>
          </a:p>
        </p:txBody>
      </p:sp>
      <p:sp>
        <p:nvSpPr>
          <p:cNvPr id="1044" name="Text Box 51"/>
          <p:cNvSpPr txBox="1">
            <a:spLocks noChangeArrowheads="1"/>
          </p:cNvSpPr>
          <p:nvPr/>
        </p:nvSpPr>
        <p:spPr bwMode="auto">
          <a:xfrm>
            <a:off x="7942781" y="3251934"/>
            <a:ext cx="1023098" cy="677862"/>
          </a:xfrm>
          <a:prstGeom prst="rect">
            <a:avLst/>
          </a:prstGeom>
          <a:noFill/>
          <a:ln w="19050" algn="ctr">
            <a:solidFill>
              <a:srgbClr val="0C0C0C"/>
            </a:solidFill>
            <a:prstDash val="lgDashDot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2D4E6B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lvl="0"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000" i="1" dirty="0">
                <a:solidFill>
                  <a:srgbClr val="000000"/>
                </a:solidFill>
                <a:latin typeface="Bernard MT Condensed" panose="02050806060905020404" pitchFamily="18" charset="0"/>
                <a:cs typeface="Arial" panose="020B0604020202020204" pitchFamily="34" charset="0"/>
              </a:rPr>
              <a:t>Major/Minor, Independent Study, or Elective</a:t>
            </a:r>
            <a:endParaRPr lang="en-US" altLang="en-US" sz="1000" i="1" dirty="0">
              <a:latin typeface="Bernard MT Condensed" panose="02050806060905020404" pitchFamily="18" charset="0"/>
              <a:cs typeface="Arial" panose="020B0604020202020204" pitchFamily="34" charset="0"/>
            </a:endParaRPr>
          </a:p>
        </p:txBody>
      </p:sp>
      <p:sp>
        <p:nvSpPr>
          <p:cNvPr id="1045" name="Text Box 52"/>
          <p:cNvSpPr txBox="1">
            <a:spLocks noChangeArrowheads="1"/>
          </p:cNvSpPr>
          <p:nvPr/>
        </p:nvSpPr>
        <p:spPr bwMode="auto">
          <a:xfrm>
            <a:off x="6875774" y="3978659"/>
            <a:ext cx="1023098" cy="677862"/>
          </a:xfrm>
          <a:prstGeom prst="rect">
            <a:avLst/>
          </a:prstGeom>
          <a:noFill/>
          <a:ln w="19050" algn="ctr">
            <a:solidFill>
              <a:srgbClr val="0C0C0C"/>
            </a:solidFill>
            <a:prstDash val="lgDashDot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2D4E6B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lvl="0"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000" i="1" dirty="0">
                <a:solidFill>
                  <a:srgbClr val="000000"/>
                </a:solidFill>
                <a:latin typeface="Bernard MT Condensed" panose="02050806060905020404" pitchFamily="18" charset="0"/>
                <a:cs typeface="Arial" panose="020B0604020202020204" pitchFamily="34" charset="0"/>
              </a:rPr>
              <a:t>Major/Minor, Independent Study, or Elective</a:t>
            </a:r>
            <a:endParaRPr lang="en-US" altLang="en-US" sz="1000" i="1" dirty="0">
              <a:latin typeface="Bernard MT Condensed" panose="02050806060905020404" pitchFamily="18" charset="0"/>
              <a:cs typeface="Arial" panose="020B0604020202020204" pitchFamily="34" charset="0"/>
            </a:endParaRPr>
          </a:p>
        </p:txBody>
      </p:sp>
      <p:sp>
        <p:nvSpPr>
          <p:cNvPr id="1046" name="Text Box 53"/>
          <p:cNvSpPr txBox="1">
            <a:spLocks noChangeArrowheads="1"/>
          </p:cNvSpPr>
          <p:nvPr/>
        </p:nvSpPr>
        <p:spPr bwMode="auto">
          <a:xfrm>
            <a:off x="7948736" y="3978551"/>
            <a:ext cx="1023098" cy="677862"/>
          </a:xfrm>
          <a:prstGeom prst="rect">
            <a:avLst/>
          </a:prstGeom>
          <a:noFill/>
          <a:ln w="19050" algn="ctr">
            <a:solidFill>
              <a:srgbClr val="0C0C0C"/>
            </a:solidFill>
            <a:prstDash val="lgDashDot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2D4E6B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lvl="0"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000" i="1" dirty="0">
                <a:solidFill>
                  <a:srgbClr val="000000"/>
                </a:solidFill>
                <a:latin typeface="Bernard MT Condensed" panose="02050806060905020404" pitchFamily="18" charset="0"/>
                <a:cs typeface="Arial" panose="020B0604020202020204" pitchFamily="34" charset="0"/>
              </a:rPr>
              <a:t>Major/Minor, Independent Study, or Elective</a:t>
            </a:r>
            <a:endParaRPr lang="en-US" altLang="en-US" sz="1000" i="1" dirty="0">
              <a:latin typeface="Bernard MT Condensed" panose="02050806060905020404" pitchFamily="18" charset="0"/>
              <a:cs typeface="Arial" panose="020B0604020202020204" pitchFamily="34" charset="0"/>
            </a:endParaRPr>
          </a:p>
        </p:txBody>
      </p:sp>
      <p:sp>
        <p:nvSpPr>
          <p:cNvPr id="1047" name="Text Box 54"/>
          <p:cNvSpPr txBox="1">
            <a:spLocks noChangeArrowheads="1"/>
          </p:cNvSpPr>
          <p:nvPr/>
        </p:nvSpPr>
        <p:spPr bwMode="auto">
          <a:xfrm>
            <a:off x="6883240" y="4730085"/>
            <a:ext cx="1023098" cy="677863"/>
          </a:xfrm>
          <a:prstGeom prst="rect">
            <a:avLst/>
          </a:prstGeom>
          <a:noFill/>
          <a:ln w="19050" algn="ctr">
            <a:solidFill>
              <a:srgbClr val="0C0C0C"/>
            </a:solidFill>
            <a:prstDash val="lgDashDot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2D4E6B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lvl="0"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000" i="1" dirty="0">
                <a:solidFill>
                  <a:srgbClr val="000000"/>
                </a:solidFill>
                <a:latin typeface="Bernard MT Condensed" panose="02050806060905020404" pitchFamily="18" charset="0"/>
                <a:cs typeface="Arial" panose="020B0604020202020204" pitchFamily="34" charset="0"/>
              </a:rPr>
              <a:t>Major/Minor, Independent Study, or Elective</a:t>
            </a:r>
            <a:endParaRPr lang="en-US" altLang="en-US" sz="1000" i="1" dirty="0">
              <a:latin typeface="Bernard MT Condensed" panose="02050806060905020404" pitchFamily="18" charset="0"/>
              <a:cs typeface="Arial" panose="020B0604020202020204" pitchFamily="34" charset="0"/>
            </a:endParaRPr>
          </a:p>
        </p:txBody>
      </p:sp>
      <p:sp>
        <p:nvSpPr>
          <p:cNvPr id="1048" name="Text Box 55"/>
          <p:cNvSpPr txBox="1">
            <a:spLocks noChangeArrowheads="1"/>
          </p:cNvSpPr>
          <p:nvPr/>
        </p:nvSpPr>
        <p:spPr bwMode="auto">
          <a:xfrm>
            <a:off x="7961032" y="4736935"/>
            <a:ext cx="1023098" cy="677863"/>
          </a:xfrm>
          <a:prstGeom prst="rect">
            <a:avLst/>
          </a:prstGeom>
          <a:noFill/>
          <a:ln w="19050" algn="ctr">
            <a:solidFill>
              <a:srgbClr val="0C0C0C"/>
            </a:solidFill>
            <a:prstDash val="lgDashDot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2D4E6B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lvl="0"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000" i="1" dirty="0">
                <a:solidFill>
                  <a:srgbClr val="000000"/>
                </a:solidFill>
                <a:latin typeface="Bernard MT Condensed" panose="02050806060905020404" pitchFamily="18" charset="0"/>
                <a:cs typeface="Arial" panose="020B0604020202020204" pitchFamily="34" charset="0"/>
              </a:rPr>
              <a:t>Major/Minor, Independent Study, or Elective</a:t>
            </a:r>
            <a:endParaRPr lang="en-US" altLang="en-US" sz="1000" i="1" dirty="0">
              <a:latin typeface="Bernard MT Condensed" panose="02050806060905020404" pitchFamily="18" charset="0"/>
              <a:cs typeface="Arial" panose="020B0604020202020204" pitchFamily="34" charset="0"/>
            </a:endParaRPr>
          </a:p>
        </p:txBody>
      </p:sp>
      <p:sp>
        <p:nvSpPr>
          <p:cNvPr id="1052" name="Text Box 58"/>
          <p:cNvSpPr txBox="1">
            <a:spLocks noChangeArrowheads="1"/>
          </p:cNvSpPr>
          <p:nvPr/>
        </p:nvSpPr>
        <p:spPr bwMode="auto">
          <a:xfrm>
            <a:off x="2403373" y="5453303"/>
            <a:ext cx="4338053" cy="240704"/>
          </a:xfrm>
          <a:prstGeom prst="rect">
            <a:avLst/>
          </a:prstGeom>
          <a:solidFill>
            <a:srgbClr val="C0C0C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9050" cap="rnd" algn="ctr">
                <a:solidFill>
                  <a:srgbClr val="0C0C0C"/>
                </a:solidFill>
                <a:prstDash val="sysDot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Bernard MT Condensed" panose="02050806060905020404" pitchFamily="18" charset="0"/>
                <a:cs typeface="Arial" panose="020B0604020202020204" pitchFamily="34" charset="0"/>
              </a:rPr>
              <a:t>Study Abroad; Illinois in Washington Internship Program Recommended</a:t>
            </a:r>
            <a:endParaRPr kumimoji="0" lang="en-US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ernard MT Condensed" panose="02050806060905020404" pitchFamily="18" charset="0"/>
              <a:cs typeface="Arial" panose="020B0604020202020204" pitchFamily="34" charset="0"/>
            </a:endParaRPr>
          </a:p>
        </p:txBody>
      </p:sp>
      <p:sp>
        <p:nvSpPr>
          <p:cNvPr id="1053" name="Text Box 59"/>
          <p:cNvSpPr txBox="1">
            <a:spLocks noChangeArrowheads="1"/>
          </p:cNvSpPr>
          <p:nvPr/>
        </p:nvSpPr>
        <p:spPr bwMode="auto">
          <a:xfrm>
            <a:off x="162310" y="5454334"/>
            <a:ext cx="1774176" cy="239572"/>
          </a:xfrm>
          <a:prstGeom prst="rect">
            <a:avLst/>
          </a:prstGeom>
          <a:solidFill>
            <a:srgbClr val="C0C0C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9050" cap="rnd" algn="ctr">
                <a:solidFill>
                  <a:srgbClr val="0C0C0C"/>
                </a:solidFill>
                <a:prstDash val="sysDot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Bernard MT Condensed" panose="02050806060905020404" pitchFamily="18" charset="0"/>
                <a:cs typeface="Arial" panose="020B0604020202020204" pitchFamily="34" charset="0"/>
              </a:rPr>
              <a:t>Language to 4th Level</a:t>
            </a:r>
            <a:endParaRPr kumimoji="0" lang="en-US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ernard MT Condensed" panose="02050806060905020404" pitchFamily="18" charset="0"/>
              <a:cs typeface="Arial" panose="020B0604020202020204" pitchFamily="34" charset="0"/>
            </a:endParaRPr>
          </a:p>
        </p:txBody>
      </p:sp>
      <p:sp>
        <p:nvSpPr>
          <p:cNvPr id="1055" name="Text Box 61"/>
          <p:cNvSpPr txBox="1">
            <a:spLocks noChangeArrowheads="1"/>
          </p:cNvSpPr>
          <p:nvPr/>
        </p:nvSpPr>
        <p:spPr bwMode="auto">
          <a:xfrm>
            <a:off x="101540" y="5804736"/>
            <a:ext cx="8941717" cy="92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2D4E6B"/>
                </a:solidFill>
              </a14:hiddenFill>
            </a:ext>
            <a:ext uri="{91240B29-F687-4F45-9708-019B960494DF}">
              <a14:hiddenLine xmlns:a14="http://schemas.microsoft.com/office/drawing/2010/main" w="19050" cap="rnd" algn="ctr">
                <a:solidFill>
                  <a:srgbClr val="0C0C0C"/>
                </a:solidFill>
                <a:prstDash val="sysDot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14-16 Hours Each Semester (</a:t>
            </a:r>
            <a:r>
              <a:rPr kumimoji="0" lang="en-US" altLang="en-US" sz="1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12 minimum-18 maximum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)- </a:t>
            </a:r>
            <a:r>
              <a:rPr kumimoji="0" lang="en-US" altLang="en-US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120 Hours Overall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kumimoji="0" lang="en-US" altLang="en-US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30 Hours in Economics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Double-Majors, Dual-Degrees, &amp; Minors Recommended (Supporting Coursework: </a:t>
            </a:r>
            <a:r>
              <a:rPr kumimoji="0" lang="en-US" altLang="en-US" sz="11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18 hours of approved courses outside of Economics)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6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*Meet with an Economics Advisor at least once per semester for individualized planning &amp; requirement checks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2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Econ Advising Appointments: go.Illinois.edu/</a:t>
            </a:r>
            <a:r>
              <a:rPr lang="en-US" altLang="en-US" sz="1200" b="1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EconAppointment</a:t>
            </a:r>
            <a:endParaRPr kumimoji="0" lang="en-US" altLang="en-US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086" name="AutoShape 62"/>
          <p:cNvCxnSpPr>
            <a:cxnSpLocks noChangeShapeType="1"/>
          </p:cNvCxnSpPr>
          <p:nvPr/>
        </p:nvCxnSpPr>
        <p:spPr bwMode="auto">
          <a:xfrm>
            <a:off x="992346" y="3050964"/>
            <a:ext cx="345692" cy="368907"/>
          </a:xfrm>
          <a:prstGeom prst="straightConnector1">
            <a:avLst/>
          </a:prstGeom>
          <a:noFill/>
          <a:ln w="25400" algn="ctr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cxnSp>
      <p:pic>
        <p:nvPicPr>
          <p:cNvPr id="1059" name="Picture 105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202" y="190498"/>
            <a:ext cx="3770814" cy="873126"/>
          </a:xfrm>
          <a:prstGeom prst="rect">
            <a:avLst/>
          </a:prstGeom>
        </p:spPr>
      </p:pic>
      <p:sp>
        <p:nvSpPr>
          <p:cNvPr id="77" name="Text Box 58"/>
          <p:cNvSpPr txBox="1">
            <a:spLocks noChangeArrowheads="1"/>
          </p:cNvSpPr>
          <p:nvPr/>
        </p:nvSpPr>
        <p:spPr bwMode="auto">
          <a:xfrm>
            <a:off x="6868000" y="5453303"/>
            <a:ext cx="1043696" cy="332330"/>
          </a:xfrm>
          <a:prstGeom prst="rect">
            <a:avLst/>
          </a:prstGeom>
          <a:solidFill>
            <a:srgbClr val="C0C0C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9050" cap="rnd" algn="ctr">
                <a:solidFill>
                  <a:srgbClr val="0C0C0C"/>
                </a:solidFill>
                <a:prstDash val="sysDot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Bernard MT Condensed" panose="02050806060905020404" pitchFamily="18" charset="0"/>
                <a:cs typeface="Arial" panose="020B0604020202020204" pitchFamily="34" charset="0"/>
              </a:rPr>
              <a:t>JOB SEARCH!</a:t>
            </a:r>
            <a:endParaRPr kumimoji="0" lang="en-US" altLang="en-US" sz="14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ernard MT Condensed" panose="02050806060905020404" pitchFamily="18" charset="0"/>
              <a:cs typeface="Arial" panose="020B0604020202020204" pitchFamily="34" charset="0"/>
            </a:endParaRPr>
          </a:p>
        </p:txBody>
      </p:sp>
      <p:sp>
        <p:nvSpPr>
          <p:cNvPr id="1067" name="Rectangle 1066"/>
          <p:cNvSpPr/>
          <p:nvPr/>
        </p:nvSpPr>
        <p:spPr>
          <a:xfrm>
            <a:off x="3909016" y="235464"/>
            <a:ext cx="5213607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3000" b="1" dirty="0" smtClean="0">
                <a:solidFill>
                  <a:srgbClr val="0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4-Year Planning Sheet B.A. ECON</a:t>
            </a:r>
            <a:endParaRPr lang="en-US" sz="3000" b="1" dirty="0">
              <a:latin typeface="Arial Narrow" panose="020B0606020202030204" pitchFamily="34" charset="0"/>
            </a:endParaRPr>
          </a:p>
        </p:txBody>
      </p:sp>
      <p:sp>
        <p:nvSpPr>
          <p:cNvPr id="79" name="Rectangle 78"/>
          <p:cNvSpPr/>
          <p:nvPr/>
        </p:nvSpPr>
        <p:spPr>
          <a:xfrm>
            <a:off x="4423110" y="646979"/>
            <a:ext cx="431400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b="1" i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General guide for planning </a:t>
            </a:r>
            <a:r>
              <a:rPr lang="en-US" altLang="en-US" b="1" i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major</a:t>
            </a:r>
            <a:r>
              <a:rPr lang="en-US" altLang="en-US" b="1" i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2525979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40</TotalTime>
  <Words>330</Words>
  <Application>Microsoft Office PowerPoint</Application>
  <PresentationFormat>On-screen Show (4:3)</PresentationFormat>
  <Paragraphs>95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Arial Narrow</vt:lpstr>
      <vt:lpstr>Bernard MT Condensed</vt:lpstr>
      <vt:lpstr>Calibri</vt:lpstr>
      <vt:lpstr>Calibri Light</vt:lpstr>
      <vt:lpstr>Office Theme</vt:lpstr>
      <vt:lpstr>PowerPoint Presentation</vt:lpstr>
    </vt:vector>
  </TitlesOfParts>
  <Company>University of Illinois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Newell, Melissa Allison</dc:creator>
  <cp:lastModifiedBy>Newell, Melissa Allison</cp:lastModifiedBy>
  <cp:revision>7</cp:revision>
  <cp:lastPrinted>2017-12-07T16:51:06Z</cp:lastPrinted>
  <dcterms:created xsi:type="dcterms:W3CDTF">2017-12-07T16:12:58Z</dcterms:created>
  <dcterms:modified xsi:type="dcterms:W3CDTF">2018-02-12T23:00:03Z</dcterms:modified>
</cp:coreProperties>
</file>